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7" r:id="rId2"/>
  </p:sldIdLst>
  <p:sldSz cx="7772400" cy="10058400"/>
  <p:notesSz cx="7010400" cy="9296400"/>
  <p:defaultText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7C3DFD"/>
    <a:srgbClr val="7552F1"/>
    <a:srgbClr val="6A2FF1"/>
    <a:srgbClr val="9B31F1"/>
    <a:srgbClr val="D6198F"/>
    <a:srgbClr val="F1129F"/>
    <a:srgbClr val="40A1FD"/>
    <a:srgbClr val="F96A71"/>
    <a:srgbClr val="CEFE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9375" autoAdjust="0"/>
  </p:normalViewPr>
  <p:slideViewPr>
    <p:cSldViewPr snapToGrid="0" snapToObjects="1">
      <p:cViewPr varScale="1">
        <p:scale>
          <a:sx n="79" d="100"/>
          <a:sy n="79" d="100"/>
        </p:scale>
        <p:origin x="2742" y="90"/>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86A871C-CD23-F949-A471-DC152B1AE591}" type="datetimeFigureOut">
              <a:rPr lang="en-US" smtClean="0"/>
              <a:pPr/>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05925-7609-A04C-80B4-0267D0612EF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6A871C-CD23-F949-A471-DC152B1AE591}" type="datetimeFigureOut">
              <a:rPr lang="en-US" smtClean="0"/>
              <a:pPr/>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05925-7609-A04C-80B4-0267D0612E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1466" y="537846"/>
            <a:ext cx="3805238" cy="114414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6A871C-CD23-F949-A471-DC152B1AE591}" type="datetimeFigureOut">
              <a:rPr lang="en-US" smtClean="0"/>
              <a:pPr/>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05925-7609-A04C-80B4-0267D0612E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6A871C-CD23-F949-A471-DC152B1AE591}" type="datetimeFigureOut">
              <a:rPr lang="en-US" smtClean="0"/>
              <a:pPr/>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05925-7609-A04C-80B4-0267D0612EF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6A871C-CD23-F949-A471-DC152B1AE591}" type="datetimeFigureOut">
              <a:rPr lang="en-US" smtClean="0"/>
              <a:pPr/>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05925-7609-A04C-80B4-0267D0612EF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1466"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979421"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86A871C-CD23-F949-A471-DC152B1AE591}" type="datetimeFigureOut">
              <a:rPr lang="en-US" smtClean="0"/>
              <a:pPr/>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405925-7609-A04C-80B4-0267D0612EF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86A871C-CD23-F949-A471-DC152B1AE591}" type="datetimeFigureOut">
              <a:rPr lang="en-US" smtClean="0"/>
              <a:pPr/>
              <a:t>11/27/2023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405925-7609-A04C-80B4-0267D0612EF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86A871C-CD23-F949-A471-DC152B1AE591}" type="datetimeFigureOut">
              <a:rPr lang="en-US" smtClean="0"/>
              <a:pPr/>
              <a:t>11/27/2023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405925-7609-A04C-80B4-0267D0612E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6A871C-CD23-F949-A471-DC152B1AE591}" type="datetimeFigureOut">
              <a:rPr lang="en-US" smtClean="0"/>
              <a:pPr/>
              <a:t>11/27/2023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405925-7609-A04C-80B4-0267D0612E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6A871C-CD23-F949-A471-DC152B1AE591}" type="datetimeFigureOut">
              <a:rPr lang="en-US" smtClean="0"/>
              <a:pPr/>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405925-7609-A04C-80B4-0267D0612EF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6A871C-CD23-F949-A471-DC152B1AE591}" type="datetimeFigureOut">
              <a:rPr lang="en-US" smtClean="0"/>
              <a:pPr/>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405925-7609-A04C-80B4-0267D0612EF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a:t>Click to edit Master title style</a:t>
            </a:r>
          </a:p>
        </p:txBody>
      </p:sp>
      <p:sp>
        <p:nvSpPr>
          <p:cNvPr id="3" name="Text Placeholder 2"/>
          <p:cNvSpPr>
            <a:spLocks noGrp="1"/>
          </p:cNvSpPr>
          <p:nvPr>
            <p:ph type="body" idx="1"/>
          </p:nvPr>
        </p:nvSpPr>
        <p:spPr>
          <a:xfrm>
            <a:off x="388620" y="2346962"/>
            <a:ext cx="6995160" cy="6638079"/>
          </a:xfrm>
          <a:prstGeom prst="rect">
            <a:avLst/>
          </a:prstGeom>
        </p:spPr>
        <p:txBody>
          <a:bodyPr vert="horz" lIns="101882" tIns="50941" rIns="101882" bIns="509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186A871C-CD23-F949-A471-DC152B1AE591}" type="datetimeFigureOut">
              <a:rPr lang="en-US" smtClean="0"/>
              <a:pPr/>
              <a:t>11/27/2023</a:t>
            </a:fld>
            <a:endParaRPr lang="en-US"/>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A0405925-7609-A04C-80B4-0267D0612E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9412"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509412" rtl="0" eaLnBrk="1" latinLnBrk="0" hangingPunct="1">
        <a:spcBef>
          <a:spcPct val="20000"/>
        </a:spcBef>
        <a:buFont typeface="Arial"/>
        <a:buChar char="•"/>
        <a:defRPr sz="3600" kern="1200">
          <a:solidFill>
            <a:schemeClr val="tx1"/>
          </a:solidFill>
          <a:latin typeface="+mn-lt"/>
          <a:ea typeface="+mn-ea"/>
          <a:cs typeface="+mn-cs"/>
        </a:defRPr>
      </a:lvl1pPr>
      <a:lvl2pPr marL="827795" indent="-318383" algn="l" defTabSz="509412" rtl="0" eaLnBrk="1" latinLnBrk="0" hangingPunct="1">
        <a:spcBef>
          <a:spcPct val="20000"/>
        </a:spcBef>
        <a:buFont typeface="Arial"/>
        <a:buChar char="–"/>
        <a:defRPr sz="3100" kern="1200">
          <a:solidFill>
            <a:schemeClr val="tx1"/>
          </a:solidFill>
          <a:latin typeface="+mn-lt"/>
          <a:ea typeface="+mn-ea"/>
          <a:cs typeface="+mn-cs"/>
        </a:defRPr>
      </a:lvl2pPr>
      <a:lvl3pPr marL="1273531" indent="-254706" algn="l" defTabSz="509412" rtl="0" eaLnBrk="1" latinLnBrk="0" hangingPunct="1">
        <a:spcBef>
          <a:spcPct val="20000"/>
        </a:spcBef>
        <a:buFont typeface="Arial"/>
        <a:buChar char="•"/>
        <a:defRPr sz="2700" kern="1200">
          <a:solidFill>
            <a:schemeClr val="tx1"/>
          </a:solidFill>
          <a:latin typeface="+mn-lt"/>
          <a:ea typeface="+mn-ea"/>
          <a:cs typeface="+mn-cs"/>
        </a:defRPr>
      </a:lvl3pPr>
      <a:lvl4pPr marL="1782943" indent="-254706" algn="l" defTabSz="509412" rtl="0" eaLnBrk="1" latinLnBrk="0" hangingPunct="1">
        <a:spcBef>
          <a:spcPct val="20000"/>
        </a:spcBef>
        <a:buFont typeface="Arial"/>
        <a:buChar char="–"/>
        <a:defRPr sz="2200" kern="1200">
          <a:solidFill>
            <a:schemeClr val="tx1"/>
          </a:solidFill>
          <a:latin typeface="+mn-lt"/>
          <a:ea typeface="+mn-ea"/>
          <a:cs typeface="+mn-cs"/>
        </a:defRPr>
      </a:lvl4pPr>
      <a:lvl5pPr marL="2292355" indent="-254706" algn="l" defTabSz="509412" rtl="0" eaLnBrk="1" latinLnBrk="0" hangingPunct="1">
        <a:spcBef>
          <a:spcPct val="20000"/>
        </a:spcBef>
        <a:buFont typeface="Arial"/>
        <a:buChar char="»"/>
        <a:defRPr sz="2200" kern="1200">
          <a:solidFill>
            <a:schemeClr val="tx1"/>
          </a:solidFill>
          <a:latin typeface="+mn-lt"/>
          <a:ea typeface="+mn-ea"/>
          <a:cs typeface="+mn-cs"/>
        </a:defRPr>
      </a:lvl5pPr>
      <a:lvl6pPr marL="2801767" indent="-254706" algn="l" defTabSz="509412" rtl="0" eaLnBrk="1" latinLnBrk="0" hangingPunct="1">
        <a:spcBef>
          <a:spcPct val="20000"/>
        </a:spcBef>
        <a:buFont typeface="Arial"/>
        <a:buChar char="•"/>
        <a:defRPr sz="2200" kern="1200">
          <a:solidFill>
            <a:schemeClr val="tx1"/>
          </a:solidFill>
          <a:latin typeface="+mn-lt"/>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sampogne@franklinsquare.k12.ny.us"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0" name="TextBox 19"/>
          <p:cNvSpPr txBox="1"/>
          <p:nvPr/>
        </p:nvSpPr>
        <p:spPr>
          <a:xfrm>
            <a:off x="1231900" y="1887241"/>
            <a:ext cx="2573041" cy="954107"/>
          </a:xfrm>
          <a:prstGeom prst="rect">
            <a:avLst/>
          </a:prstGeom>
          <a:noFill/>
        </p:spPr>
        <p:txBody>
          <a:bodyPr wrap="square" rtlCol="0">
            <a:spAutoFit/>
          </a:bodyPr>
          <a:lstStyle/>
          <a:p>
            <a:pPr algn="ctr"/>
            <a:r>
              <a:rPr lang="en-US" sz="2800" b="1" u="sng" dirty="0">
                <a:latin typeface="Comic Sans MS"/>
              </a:rPr>
              <a:t>Kindergarten News</a:t>
            </a:r>
          </a:p>
        </p:txBody>
      </p:sp>
      <p:sp>
        <p:nvSpPr>
          <p:cNvPr id="21" name="TextBox 20"/>
          <p:cNvSpPr txBox="1"/>
          <p:nvPr/>
        </p:nvSpPr>
        <p:spPr>
          <a:xfrm>
            <a:off x="4826821" y="1861841"/>
            <a:ext cx="2573041" cy="1015663"/>
          </a:xfrm>
          <a:prstGeom prst="rect">
            <a:avLst/>
          </a:prstGeom>
          <a:noFill/>
        </p:spPr>
        <p:txBody>
          <a:bodyPr wrap="square" rtlCol="0">
            <a:spAutoFit/>
          </a:bodyPr>
          <a:lstStyle/>
          <a:p>
            <a:pPr algn="ctr"/>
            <a:r>
              <a:rPr lang="en-US" sz="3000" b="1" u="sng" dirty="0">
                <a:latin typeface="Comic Sans MS"/>
              </a:rPr>
              <a:t>December Birthdays</a:t>
            </a:r>
          </a:p>
        </p:txBody>
      </p:sp>
      <p:sp>
        <p:nvSpPr>
          <p:cNvPr id="22" name="TextBox 21"/>
          <p:cNvSpPr txBox="1"/>
          <p:nvPr/>
        </p:nvSpPr>
        <p:spPr>
          <a:xfrm>
            <a:off x="430959" y="2882960"/>
            <a:ext cx="3488453" cy="3254737"/>
          </a:xfrm>
          <a:prstGeom prst="rect">
            <a:avLst/>
          </a:prstGeom>
          <a:noFill/>
        </p:spPr>
        <p:txBody>
          <a:bodyPr wrap="square" rtlCol="0">
            <a:spAutoFit/>
          </a:bodyPr>
          <a:lstStyle/>
          <a:p>
            <a:r>
              <a:rPr lang="en-US" sz="950" dirty="0">
                <a:latin typeface="Comic Sans MS"/>
              </a:rPr>
              <a:t>	</a:t>
            </a:r>
            <a:r>
              <a:rPr lang="en-US" sz="900" dirty="0">
                <a:latin typeface="Comic Sans MS"/>
              </a:rPr>
              <a:t>I hope everyone had a happy and healthy Thanksgiving! We are looking forward to many exciting things happening in December! </a:t>
            </a:r>
          </a:p>
          <a:p>
            <a:r>
              <a:rPr lang="en-US" sz="900" dirty="0">
                <a:latin typeface="Comic Sans MS"/>
              </a:rPr>
              <a:t>	This week, we will continue our </a:t>
            </a:r>
            <a:r>
              <a:rPr lang="en-US" sz="900" dirty="0" err="1">
                <a:latin typeface="Comic Sans MS"/>
              </a:rPr>
              <a:t>Fundations</a:t>
            </a:r>
            <a:r>
              <a:rPr lang="en-US" sz="900" dirty="0">
                <a:latin typeface="Comic Sans MS"/>
              </a:rPr>
              <a:t> and Fountas &amp; Pinnell reading programs. In </a:t>
            </a:r>
            <a:r>
              <a:rPr lang="en-US" sz="900" dirty="0" err="1">
                <a:latin typeface="Comic Sans MS"/>
              </a:rPr>
              <a:t>Fundations</a:t>
            </a:r>
            <a:r>
              <a:rPr lang="en-US" sz="900" dirty="0">
                <a:latin typeface="Comic Sans MS"/>
              </a:rPr>
              <a:t> this week, we will focus on the letters v, w. We will learn the letter names, sounds, and how to properly form them! We will review t, b, f, n, m, </a:t>
            </a:r>
            <a:r>
              <a:rPr lang="en-US" sz="900" dirty="0" err="1">
                <a:latin typeface="Comic Sans MS"/>
              </a:rPr>
              <a:t>i</a:t>
            </a:r>
            <a:r>
              <a:rPr lang="en-US" sz="900" dirty="0">
                <a:latin typeface="Comic Sans MS"/>
              </a:rPr>
              <a:t>, u, c, o, a, g, d, s, e, r, p, j, h, k, l. In F&amp;P,  we will continue to learn all about wordless picture books. We will focus on the sight words, “six, seven, eight, nine, ten.” Please practice reading/writing them at home EVERY SINGLE NIGHT. </a:t>
            </a:r>
          </a:p>
          <a:p>
            <a:r>
              <a:rPr lang="en-US" sz="900" dirty="0">
                <a:latin typeface="Comic Sans MS"/>
              </a:rPr>
              <a:t>	In Math, we will begin our seventh unit, “Count and Represent Numbers Through Eight.” Students will be able to identify numbers 6, 7, 8, show different ways to make 6, 7, 8, and form 6, 7, 8. Please reinforce these concepts at home! </a:t>
            </a:r>
          </a:p>
          <a:p>
            <a:r>
              <a:rPr lang="en-US" sz="900" dirty="0">
                <a:latin typeface="Comic Sans MS"/>
              </a:rPr>
              <a:t>	We will visit the PTA holiday sale on Thursday, 11/30 only. Please send your child with money if they intend to buy something! </a:t>
            </a:r>
          </a:p>
          <a:p>
            <a:r>
              <a:rPr lang="en-US" sz="900" dirty="0">
                <a:latin typeface="Comic Sans MS"/>
              </a:rPr>
              <a:t>If you need to contact me, please e-mail me at </a:t>
            </a:r>
            <a:r>
              <a:rPr lang="en-US" sz="900" dirty="0">
                <a:latin typeface="Comic Sans MS"/>
                <a:hlinkClick r:id="rId3"/>
              </a:rPr>
              <a:t>ssampogne@franklinsquare.k12.ny.us</a:t>
            </a:r>
            <a:r>
              <a:rPr lang="en-US" sz="900" dirty="0">
                <a:latin typeface="Comic Sans MS"/>
              </a:rPr>
              <a:t> or </a:t>
            </a:r>
          </a:p>
          <a:p>
            <a:r>
              <a:rPr lang="en-US" sz="1600" dirty="0">
                <a:latin typeface="Monotype Corsiva"/>
                <a:cs typeface="Monotype Corsiva"/>
              </a:rPr>
              <a:t>Mrs. Sampogne</a:t>
            </a:r>
          </a:p>
        </p:txBody>
      </p:sp>
      <p:sp>
        <p:nvSpPr>
          <p:cNvPr id="23" name="TextBox 22"/>
          <p:cNvSpPr txBox="1"/>
          <p:nvPr/>
        </p:nvSpPr>
        <p:spPr>
          <a:xfrm>
            <a:off x="3766054" y="504331"/>
            <a:ext cx="3918455" cy="1015663"/>
          </a:xfrm>
          <a:prstGeom prst="rect">
            <a:avLst/>
          </a:prstGeom>
          <a:noFill/>
        </p:spPr>
        <p:txBody>
          <a:bodyPr wrap="square" rtlCol="0">
            <a:spAutoFit/>
          </a:bodyPr>
          <a:lstStyle/>
          <a:p>
            <a:pPr algn="ctr"/>
            <a:r>
              <a:rPr lang="en-US" dirty="0">
                <a:latin typeface="Comic Sans MS"/>
              </a:rPr>
              <a:t>Mrs. </a:t>
            </a:r>
            <a:r>
              <a:rPr lang="en-US" dirty="0" err="1">
                <a:latin typeface="Comic Sans MS"/>
              </a:rPr>
              <a:t>Sampogne’s</a:t>
            </a:r>
            <a:endParaRPr lang="en-US" dirty="0">
              <a:latin typeface="Comic Sans MS"/>
            </a:endParaRPr>
          </a:p>
          <a:p>
            <a:pPr algn="ctr"/>
            <a:r>
              <a:rPr lang="en-US" dirty="0">
                <a:latin typeface="Comic Sans MS"/>
              </a:rPr>
              <a:t>Kindergarten Newsletter</a:t>
            </a:r>
          </a:p>
          <a:p>
            <a:pPr algn="ctr"/>
            <a:r>
              <a:rPr lang="en-US" dirty="0">
                <a:latin typeface="Comic Sans MS"/>
              </a:rPr>
              <a:t>November 27- December 1</a:t>
            </a:r>
          </a:p>
        </p:txBody>
      </p:sp>
      <p:sp>
        <p:nvSpPr>
          <p:cNvPr id="24" name="TextBox 23"/>
          <p:cNvSpPr txBox="1"/>
          <p:nvPr/>
        </p:nvSpPr>
        <p:spPr>
          <a:xfrm>
            <a:off x="4267201" y="4676240"/>
            <a:ext cx="3132661" cy="1538883"/>
          </a:xfrm>
          <a:prstGeom prst="rect">
            <a:avLst/>
          </a:prstGeom>
          <a:noFill/>
        </p:spPr>
        <p:txBody>
          <a:bodyPr wrap="square" rtlCol="0">
            <a:spAutoFit/>
          </a:bodyPr>
          <a:lstStyle/>
          <a:p>
            <a:r>
              <a:rPr lang="en-US" sz="1600" b="1" u="sng" dirty="0">
                <a:latin typeface="Comic Sans MS"/>
              </a:rPr>
              <a:t>Monday</a:t>
            </a:r>
            <a:r>
              <a:rPr lang="en-US" sz="1400" dirty="0">
                <a:latin typeface="Comic Sans MS"/>
              </a:rPr>
              <a:t>: Go Math p. 235 &amp; 236</a:t>
            </a:r>
            <a:endParaRPr lang="en-US" sz="1600" dirty="0">
              <a:latin typeface="Comic Sans MS"/>
            </a:endParaRPr>
          </a:p>
          <a:p>
            <a:r>
              <a:rPr lang="en-US" sz="1600" b="1" u="sng" dirty="0">
                <a:latin typeface="Comic Sans MS"/>
              </a:rPr>
              <a:t>Tuesday</a:t>
            </a:r>
            <a:r>
              <a:rPr lang="en-US" sz="1600" dirty="0">
                <a:latin typeface="Comic Sans MS"/>
              </a:rPr>
              <a:t>: </a:t>
            </a:r>
            <a:r>
              <a:rPr lang="en-US" sz="1400" dirty="0">
                <a:latin typeface="Comic Sans MS"/>
              </a:rPr>
              <a:t>Go Math p. 241 &amp; 242</a:t>
            </a:r>
          </a:p>
          <a:p>
            <a:r>
              <a:rPr lang="en-US" sz="1600" b="1" u="sng" dirty="0">
                <a:latin typeface="Comic Sans MS"/>
              </a:rPr>
              <a:t>Wednesday</a:t>
            </a:r>
            <a:r>
              <a:rPr lang="en-US" sz="1600" dirty="0">
                <a:latin typeface="Comic Sans MS"/>
              </a:rPr>
              <a:t>: </a:t>
            </a:r>
            <a:r>
              <a:rPr lang="en-US" sz="1400" dirty="0">
                <a:latin typeface="Comic Sans MS"/>
              </a:rPr>
              <a:t>Go Math p. 247 &amp; 248</a:t>
            </a:r>
          </a:p>
          <a:p>
            <a:r>
              <a:rPr lang="en-US" sz="1600" b="1" u="sng" dirty="0">
                <a:latin typeface="Comic Sans MS"/>
              </a:rPr>
              <a:t>Thursday</a:t>
            </a:r>
            <a:r>
              <a:rPr lang="en-US" sz="1600" dirty="0">
                <a:latin typeface="Comic Sans MS"/>
              </a:rPr>
              <a:t>: </a:t>
            </a:r>
            <a:r>
              <a:rPr lang="en-US" sz="1400" dirty="0">
                <a:latin typeface="Comic Sans MS"/>
              </a:rPr>
              <a:t>Go Math p. 253 &amp; 254 </a:t>
            </a:r>
          </a:p>
          <a:p>
            <a:r>
              <a:rPr lang="en-US" sz="1600" b="1" u="sng" dirty="0">
                <a:latin typeface="Comic Sans MS"/>
              </a:rPr>
              <a:t>Friday:</a:t>
            </a:r>
            <a:endParaRPr lang="en-US" sz="1600" dirty="0">
              <a:latin typeface="Comic Sans MS"/>
            </a:endParaRPr>
          </a:p>
        </p:txBody>
      </p:sp>
      <p:sp>
        <p:nvSpPr>
          <p:cNvPr id="25" name="TextBox 24"/>
          <p:cNvSpPr txBox="1"/>
          <p:nvPr/>
        </p:nvSpPr>
        <p:spPr>
          <a:xfrm>
            <a:off x="4543426" y="4089400"/>
            <a:ext cx="2573041" cy="553998"/>
          </a:xfrm>
          <a:prstGeom prst="rect">
            <a:avLst/>
          </a:prstGeom>
          <a:noFill/>
        </p:spPr>
        <p:txBody>
          <a:bodyPr wrap="square" rtlCol="0">
            <a:spAutoFit/>
          </a:bodyPr>
          <a:lstStyle/>
          <a:p>
            <a:pPr algn="ctr"/>
            <a:r>
              <a:rPr lang="en-US" sz="3000" b="1" u="sng" dirty="0">
                <a:latin typeface="Comic Sans MS"/>
              </a:rPr>
              <a:t>Homework</a:t>
            </a:r>
          </a:p>
        </p:txBody>
      </p:sp>
      <p:sp>
        <p:nvSpPr>
          <p:cNvPr id="26" name="TextBox 25"/>
          <p:cNvSpPr txBox="1"/>
          <p:nvPr/>
        </p:nvSpPr>
        <p:spPr>
          <a:xfrm>
            <a:off x="419100" y="8028921"/>
            <a:ext cx="3019425" cy="1569660"/>
          </a:xfrm>
          <a:prstGeom prst="rect">
            <a:avLst/>
          </a:prstGeom>
          <a:noFill/>
        </p:spPr>
        <p:txBody>
          <a:bodyPr wrap="square" rtlCol="0">
            <a:spAutoFit/>
          </a:bodyPr>
          <a:lstStyle/>
          <a:p>
            <a:r>
              <a:rPr lang="en-US" sz="900" dirty="0">
                <a:latin typeface="Comic Sans MS"/>
              </a:rPr>
              <a:t>11/27 Toy Drive begins! </a:t>
            </a:r>
          </a:p>
          <a:p>
            <a:r>
              <a:rPr lang="en-US" sz="900" dirty="0">
                <a:latin typeface="Comic Sans MS"/>
              </a:rPr>
              <a:t>11/30 Holiday Sale (we visit!) send $$ with your child! </a:t>
            </a:r>
          </a:p>
          <a:p>
            <a:r>
              <a:rPr lang="en-US" sz="900" dirty="0">
                <a:latin typeface="Comic Sans MS"/>
              </a:rPr>
              <a:t>12/7 Report Cards on portal! </a:t>
            </a:r>
          </a:p>
          <a:p>
            <a:r>
              <a:rPr lang="en-US" sz="900">
                <a:latin typeface="Comic Sans MS"/>
              </a:rPr>
              <a:t>12/8 5</a:t>
            </a:r>
            <a:r>
              <a:rPr lang="en-US" sz="900" baseline="30000">
                <a:latin typeface="Comic Sans MS"/>
              </a:rPr>
              <a:t>th</a:t>
            </a:r>
            <a:r>
              <a:rPr lang="en-US" sz="900">
                <a:latin typeface="Comic Sans MS"/>
              </a:rPr>
              <a:t> Grade Bake Sale (we visit) send $$!! </a:t>
            </a:r>
            <a:endParaRPr lang="en-US" sz="900" dirty="0">
              <a:latin typeface="Comic Sans MS"/>
            </a:endParaRPr>
          </a:p>
          <a:p>
            <a:r>
              <a:rPr lang="en-US" sz="900" dirty="0">
                <a:latin typeface="Comic Sans MS"/>
              </a:rPr>
              <a:t>12/9 PTA Holiday Brunch</a:t>
            </a:r>
          </a:p>
          <a:p>
            <a:endParaRPr lang="en-US" sz="900" dirty="0">
              <a:latin typeface="Comic Sans MS"/>
            </a:endParaRPr>
          </a:p>
          <a:p>
            <a:endParaRPr lang="en-US" sz="1100" dirty="0">
              <a:latin typeface="Comic Sans MS"/>
            </a:endParaRPr>
          </a:p>
          <a:p>
            <a:r>
              <a:rPr lang="en-US" sz="1100" dirty="0">
                <a:latin typeface="Comic Sans MS"/>
              </a:rPr>
              <a:t> </a:t>
            </a:r>
          </a:p>
          <a:p>
            <a:endParaRPr lang="en-US" sz="1100" dirty="0">
              <a:latin typeface="Comic Sans MS"/>
            </a:endParaRPr>
          </a:p>
        </p:txBody>
      </p:sp>
      <p:sp>
        <p:nvSpPr>
          <p:cNvPr id="27" name="TextBox 26"/>
          <p:cNvSpPr txBox="1"/>
          <p:nvPr/>
        </p:nvSpPr>
        <p:spPr>
          <a:xfrm>
            <a:off x="1816100" y="7505700"/>
            <a:ext cx="4292599" cy="523220"/>
          </a:xfrm>
          <a:prstGeom prst="rect">
            <a:avLst/>
          </a:prstGeom>
          <a:noFill/>
        </p:spPr>
        <p:txBody>
          <a:bodyPr wrap="square" rtlCol="0">
            <a:spAutoFit/>
          </a:bodyPr>
          <a:lstStyle/>
          <a:p>
            <a:pPr algn="ctr"/>
            <a:r>
              <a:rPr lang="en-US" sz="2800" b="1" u="sng" dirty="0">
                <a:latin typeface="Comic Sans MS"/>
              </a:rPr>
              <a:t>Upcoming Events</a:t>
            </a:r>
          </a:p>
        </p:txBody>
      </p:sp>
      <p:sp>
        <p:nvSpPr>
          <p:cNvPr id="28" name="TextBox 27"/>
          <p:cNvSpPr txBox="1"/>
          <p:nvPr/>
        </p:nvSpPr>
        <p:spPr>
          <a:xfrm>
            <a:off x="4241801" y="2765448"/>
            <a:ext cx="3158061" cy="307777"/>
          </a:xfrm>
          <a:prstGeom prst="rect">
            <a:avLst/>
          </a:prstGeom>
          <a:noFill/>
        </p:spPr>
        <p:txBody>
          <a:bodyPr wrap="square" rtlCol="0">
            <a:spAutoFit/>
          </a:bodyPr>
          <a:lstStyle/>
          <a:p>
            <a:r>
              <a:rPr lang="en-US" sz="1400" dirty="0">
                <a:latin typeface="Comic Sans MS"/>
              </a:rPr>
              <a:t>No December Birthdays! </a:t>
            </a:r>
          </a:p>
        </p:txBody>
      </p:sp>
      <p:sp>
        <p:nvSpPr>
          <p:cNvPr id="11" name="TextBox 10"/>
          <p:cNvSpPr txBox="1"/>
          <p:nvPr/>
        </p:nvSpPr>
        <p:spPr>
          <a:xfrm>
            <a:off x="3335439" y="8061763"/>
            <a:ext cx="3503256"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400" b="1" u="sng" dirty="0"/>
              <a:t>Sight words (read and write them)</a:t>
            </a:r>
          </a:p>
          <a:p>
            <a:r>
              <a:rPr lang="en-US" sz="1200" dirty="0"/>
              <a:t>           </a:t>
            </a:r>
            <a:r>
              <a:rPr lang="en-US" sz="1200" b="1" dirty="0"/>
              <a:t>Review:				New:  	</a:t>
            </a:r>
          </a:p>
          <a:p>
            <a:r>
              <a:rPr lang="en-US" sz="1100" dirty="0">
                <a:latin typeface="Times New Roman" panose="02020603050405020304" pitchFamily="18" charset="0"/>
                <a:cs typeface="Times New Roman" panose="02020603050405020304" pitchFamily="18" charset="0"/>
              </a:rPr>
              <a:t>I ,can, the, #1-5, we, like, a	       </a:t>
            </a:r>
            <a:r>
              <a:rPr lang="en-US" sz="1100" b="1" dirty="0">
                <a:latin typeface="Times New Roman" panose="02020603050405020304" pitchFamily="18" charset="0"/>
                <a:cs typeface="Times New Roman" panose="02020603050405020304" pitchFamily="18" charset="0"/>
              </a:rPr>
              <a:t>six, seven, eight, nine, ten</a:t>
            </a:r>
          </a:p>
          <a:p>
            <a:r>
              <a:rPr lang="en-US" sz="1100" dirty="0">
                <a:latin typeface="Times New Roman" panose="02020603050405020304" pitchFamily="18" charset="0"/>
                <a:cs typeface="Times New Roman" panose="02020603050405020304" pitchFamily="18" charset="0"/>
              </a:rPr>
              <a:t>To, and, do, my, me</a:t>
            </a:r>
            <a:endParaRPr lang="en-US" sz="1100" dirty="0"/>
          </a:p>
          <a:p>
            <a:pPr algn="ctr"/>
            <a:endParaRPr lang="en-US" sz="1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53100</TotalTime>
  <Words>419</Words>
  <Application>Microsoft Office PowerPoint</Application>
  <PresentationFormat>Custom</PresentationFormat>
  <Paragraphs>31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Comic Sans MS</vt:lpstr>
      <vt:lpstr>Monotype Corsiva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Alma Gonzalez</dc:creator>
  <cp:lastModifiedBy>Suzanne Sampogne</cp:lastModifiedBy>
  <cp:revision>114</cp:revision>
  <cp:lastPrinted>2023-10-30T12:17:40Z</cp:lastPrinted>
  <dcterms:created xsi:type="dcterms:W3CDTF">2015-01-31T11:57:13Z</dcterms:created>
  <dcterms:modified xsi:type="dcterms:W3CDTF">2023-11-27T15:31:45Z</dcterms:modified>
</cp:coreProperties>
</file>